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7" r:id="rId2"/>
    <p:sldId id="274" r:id="rId3"/>
    <p:sldId id="319" r:id="rId4"/>
    <p:sldId id="320" r:id="rId5"/>
    <p:sldId id="321" r:id="rId6"/>
    <p:sldId id="322" r:id="rId7"/>
    <p:sldId id="323" r:id="rId8"/>
    <p:sldId id="27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E715BA-D510-41A3-91F9-5124C13BFAA6}" type="datetimeFigureOut">
              <a:rPr lang="en-US" smtClean="0"/>
              <a:t>06-Nov-22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8BD076-086E-4460-B4F6-7081EA4FFE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0595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8BD076-086E-4460-B4F6-7081EA4FFE4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6773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8BD076-086E-4460-B4F6-7081EA4FFE4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6773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8BD076-086E-4460-B4F6-7081EA4FFE4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6773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8BD076-086E-4460-B4F6-7081EA4FFE4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6773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8BD076-086E-4460-B4F6-7081EA4FFE4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6773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8BD076-086E-4460-B4F6-7081EA4FFE4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6773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8BD076-086E-4460-B4F6-7081EA4FFE4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6773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06-Nov-22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06-Nov-22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06-Nov-22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06-Nov-22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06-Nov-22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06-Nov-22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06-Nov-22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06-Nov-22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06-Nov-22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06-Nov-22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06-Nov-22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06-Nov-22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685800"/>
            <a:ext cx="8077200" cy="533399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DR.SNSRCAS, CBE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1447800"/>
            <a:ext cx="8305800" cy="4191000"/>
          </a:xfrm>
        </p:spPr>
        <p:txBody>
          <a:bodyPr/>
          <a:lstStyle/>
          <a:p>
            <a:endParaRPr lang="en-US" b="1" dirty="0" smtClean="0">
              <a:solidFill>
                <a:srgbClr val="FF0000"/>
              </a:solidFill>
            </a:endParaRPr>
          </a:p>
          <a:p>
            <a:r>
              <a:rPr lang="en-US" b="1" dirty="0" smtClean="0">
                <a:solidFill>
                  <a:srgbClr val="FF0000"/>
                </a:solidFill>
              </a:rPr>
              <a:t>SUBJECT: </a:t>
            </a:r>
            <a:r>
              <a:rPr lang="en-US" b="1" dirty="0" smtClean="0">
                <a:solidFill>
                  <a:srgbClr val="002060"/>
                </a:solidFill>
              </a:rPr>
              <a:t>ADVANCED JAVA PROGRAMMING</a:t>
            </a:r>
          </a:p>
          <a:p>
            <a:pPr algn="l"/>
            <a:r>
              <a:rPr lang="en-US" b="1" dirty="0" smtClean="0">
                <a:solidFill>
                  <a:srgbClr val="FF0000"/>
                </a:solidFill>
              </a:rPr>
              <a:t>      COURSE CODE:</a:t>
            </a:r>
            <a:r>
              <a:rPr lang="en-US" b="1" dirty="0" smtClean="0">
                <a:solidFill>
                  <a:srgbClr val="002060"/>
                </a:solidFill>
              </a:rPr>
              <a:t>16UCA502</a:t>
            </a:r>
          </a:p>
          <a:p>
            <a:pPr algn="just"/>
            <a:r>
              <a:rPr lang="en-US" b="1" dirty="0" smtClean="0">
                <a:solidFill>
                  <a:srgbClr val="FF0000"/>
                </a:solidFill>
              </a:rPr>
              <a:t>       TITLE: 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Internationalizing </a:t>
            </a:r>
            <a:r>
              <a:rPr lang="en-US" b="1" dirty="0">
                <a:solidFill>
                  <a:schemeClr val="tx1"/>
                </a:solidFill>
              </a:rPr>
              <a:t>Struts </a:t>
            </a:r>
            <a:r>
              <a:rPr lang="en-US" b="1" dirty="0" smtClean="0">
                <a:solidFill>
                  <a:schemeClr val="tx1"/>
                </a:solidFill>
              </a:rPr>
              <a:t>Applications</a:t>
            </a:r>
          </a:p>
          <a:p>
            <a:pPr algn="l"/>
            <a:r>
              <a:rPr lang="en-US" b="1" dirty="0" smtClean="0">
                <a:solidFill>
                  <a:srgbClr val="FF0000"/>
                </a:solidFill>
              </a:rPr>
              <a:t>        </a:t>
            </a:r>
            <a:r>
              <a:rPr lang="en-US" b="1" dirty="0" smtClean="0">
                <a:solidFill>
                  <a:srgbClr val="FF0000"/>
                </a:solidFill>
              </a:rPr>
              <a:t>YEAR: </a:t>
            </a:r>
            <a:r>
              <a:rPr lang="en-US" b="1" dirty="0">
                <a:solidFill>
                  <a:srgbClr val="002060"/>
                </a:solidFill>
              </a:rPr>
              <a:t>V</a:t>
            </a:r>
            <a:r>
              <a:rPr lang="en-US" b="1" dirty="0" smtClean="0">
                <a:solidFill>
                  <a:srgbClr val="002060"/>
                </a:solidFill>
              </a:rPr>
              <a:t> SEMESTER 2022-2023 (ODD)</a:t>
            </a:r>
            <a:endParaRPr lang="en-US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8612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b="1" dirty="0" smtClean="0"/>
          </a:p>
        </p:txBody>
      </p:sp>
      <p:sp>
        <p:nvSpPr>
          <p:cNvPr id="7" name="Rectangle 6"/>
          <p:cNvSpPr/>
          <p:nvPr/>
        </p:nvSpPr>
        <p:spPr>
          <a:xfrm>
            <a:off x="308264" y="228600"/>
            <a:ext cx="8763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/>
            <a:r>
              <a:rPr lang="en-US" sz="4000" b="1" dirty="0"/>
              <a:t>Internationalizing Struts </a:t>
            </a:r>
            <a:r>
              <a:rPr lang="en-US" sz="4000" b="1" dirty="0" smtClean="0"/>
              <a:t>Applications.</a:t>
            </a:r>
          </a:p>
          <a:p>
            <a:pPr algn="just" fontAlgn="base"/>
            <a:r>
              <a:rPr lang="en-US" sz="4000" dirty="0"/>
              <a:t>Internationalization (i18n) is </a:t>
            </a:r>
            <a:r>
              <a:rPr lang="en-US" sz="4000" dirty="0">
                <a:solidFill>
                  <a:srgbClr val="FF0000"/>
                </a:solidFill>
              </a:rPr>
              <a:t>the process of planning and implementing </a:t>
            </a:r>
            <a:r>
              <a:rPr lang="en-US" sz="4000" dirty="0"/>
              <a:t>products and services so that they can </a:t>
            </a:r>
            <a:r>
              <a:rPr lang="en-US" sz="4000" dirty="0">
                <a:solidFill>
                  <a:srgbClr val="FF0000"/>
                </a:solidFill>
              </a:rPr>
              <a:t>easily be adapted to specific local languages </a:t>
            </a:r>
            <a:r>
              <a:rPr lang="en-US" sz="4000" dirty="0"/>
              <a:t>and </a:t>
            </a:r>
            <a:r>
              <a:rPr lang="en-US" sz="4000" dirty="0">
                <a:solidFill>
                  <a:srgbClr val="FF0000"/>
                </a:solidFill>
              </a:rPr>
              <a:t>cultures</a:t>
            </a:r>
            <a:r>
              <a:rPr lang="en-US" sz="4000" dirty="0"/>
              <a:t>, a process called </a:t>
            </a:r>
            <a:r>
              <a:rPr lang="en-US" sz="4000" dirty="0">
                <a:solidFill>
                  <a:srgbClr val="FF0000"/>
                </a:solidFill>
              </a:rPr>
              <a:t>localization</a:t>
            </a:r>
            <a:r>
              <a:rPr lang="en-US" sz="4000" dirty="0"/>
              <a:t>. The </a:t>
            </a:r>
            <a:r>
              <a:rPr lang="en-US" sz="4000" dirty="0">
                <a:solidFill>
                  <a:srgbClr val="FF0000"/>
                </a:solidFill>
              </a:rPr>
              <a:t>internationalization process </a:t>
            </a:r>
            <a:r>
              <a:rPr lang="en-US" sz="4000" dirty="0"/>
              <a:t>is called </a:t>
            </a:r>
            <a:r>
              <a:rPr lang="en-US" sz="4000" dirty="0">
                <a:solidFill>
                  <a:srgbClr val="FF0000"/>
                </a:solidFill>
              </a:rPr>
              <a:t>translation or localization </a:t>
            </a:r>
            <a:r>
              <a:rPr lang="en-US" sz="4000" dirty="0" smtClean="0">
                <a:solidFill>
                  <a:srgbClr val="FF0000"/>
                </a:solidFill>
              </a:rPr>
              <a:t>enablement</a:t>
            </a:r>
            <a:r>
              <a:rPr lang="en-US" sz="4000" dirty="0" smtClean="0"/>
              <a:t>.</a:t>
            </a:r>
            <a:endParaRPr lang="en-US" sz="4000" b="1" dirty="0" smtClean="0"/>
          </a:p>
        </p:txBody>
      </p:sp>
    </p:spTree>
    <p:extLst>
      <p:ext uri="{BB962C8B-B14F-4D97-AF65-F5344CB8AC3E}">
        <p14:creationId xmlns:p14="http://schemas.microsoft.com/office/powerpoint/2010/main" val="1447060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b="1" dirty="0" smtClean="0"/>
          </a:p>
        </p:txBody>
      </p:sp>
      <p:sp>
        <p:nvSpPr>
          <p:cNvPr id="7" name="Rectangle 6"/>
          <p:cNvSpPr/>
          <p:nvPr/>
        </p:nvSpPr>
        <p:spPr>
          <a:xfrm>
            <a:off x="308264" y="228600"/>
            <a:ext cx="8763000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/>
            <a:r>
              <a:rPr lang="en-US" sz="4000" b="1" dirty="0"/>
              <a:t>Internationalizing Struts </a:t>
            </a:r>
            <a:r>
              <a:rPr lang="en-US" sz="4000" b="1" dirty="0" smtClean="0"/>
              <a:t>Applications.</a:t>
            </a:r>
          </a:p>
          <a:p>
            <a:pPr algn="just"/>
            <a:r>
              <a:rPr lang="en-US" sz="4000" dirty="0"/>
              <a:t>Internationalization </a:t>
            </a:r>
            <a:r>
              <a:rPr lang="en-US" sz="4000" dirty="0" smtClean="0"/>
              <a:t>is abbreviated</a:t>
            </a:r>
            <a:r>
              <a:rPr lang="en-US" sz="4000" dirty="0"/>
              <a:t> </a:t>
            </a:r>
            <a:r>
              <a:rPr lang="en-US" sz="4000" b="1" dirty="0">
                <a:solidFill>
                  <a:srgbClr val="FF0000"/>
                </a:solidFill>
              </a:rPr>
              <a:t>i18n</a:t>
            </a:r>
            <a:r>
              <a:rPr lang="en-US" sz="4000" dirty="0"/>
              <a:t> because the </a:t>
            </a:r>
            <a:r>
              <a:rPr lang="en-US" sz="4000" dirty="0">
                <a:solidFill>
                  <a:srgbClr val="FF0000"/>
                </a:solidFill>
              </a:rPr>
              <a:t>word starts with the letter </a:t>
            </a:r>
            <a:r>
              <a:rPr lang="en-US" sz="4000" b="1" dirty="0">
                <a:solidFill>
                  <a:srgbClr val="FF0000"/>
                </a:solidFill>
              </a:rPr>
              <a:t>“i”</a:t>
            </a:r>
            <a:r>
              <a:rPr lang="en-US" sz="4000" dirty="0">
                <a:solidFill>
                  <a:srgbClr val="FF0000"/>
                </a:solidFill>
              </a:rPr>
              <a:t> and ends with </a:t>
            </a:r>
            <a:r>
              <a:rPr lang="en-US" sz="4000" b="1" dirty="0">
                <a:solidFill>
                  <a:srgbClr val="FF0000"/>
                </a:solidFill>
              </a:rPr>
              <a:t>“n”</a:t>
            </a:r>
            <a:r>
              <a:rPr lang="en-US" sz="4000" dirty="0">
                <a:solidFill>
                  <a:srgbClr val="FF0000"/>
                </a:solidFill>
              </a:rPr>
              <a:t>, </a:t>
            </a:r>
            <a:r>
              <a:rPr lang="en-US" sz="4000" dirty="0"/>
              <a:t>and there are </a:t>
            </a:r>
            <a:r>
              <a:rPr lang="en-US" sz="4000" dirty="0">
                <a:solidFill>
                  <a:srgbClr val="FF0000"/>
                </a:solidFill>
              </a:rPr>
              <a:t>18 characters between the first i and the last </a:t>
            </a:r>
            <a:r>
              <a:rPr lang="en-US" sz="4000" dirty="0" smtClean="0">
                <a:solidFill>
                  <a:srgbClr val="FF0000"/>
                </a:solidFill>
              </a:rPr>
              <a:t>n</a:t>
            </a:r>
            <a:r>
              <a:rPr lang="en-US" sz="4000" dirty="0" smtClean="0"/>
              <a:t>. Struts2 </a:t>
            </a:r>
            <a:r>
              <a:rPr lang="en-US" sz="4000" dirty="0"/>
              <a:t>provides </a:t>
            </a:r>
            <a:r>
              <a:rPr lang="en-US" sz="4000" dirty="0">
                <a:solidFill>
                  <a:srgbClr val="FF0000"/>
                </a:solidFill>
              </a:rPr>
              <a:t>localization</a:t>
            </a:r>
            <a:r>
              <a:rPr lang="en-US" sz="4000" dirty="0"/>
              <a:t>, i.e., </a:t>
            </a:r>
            <a:r>
              <a:rPr lang="en-US" sz="4000" dirty="0">
                <a:solidFill>
                  <a:srgbClr val="FF0000"/>
                </a:solidFill>
              </a:rPr>
              <a:t>internationalization (i18n) support through </a:t>
            </a:r>
            <a:r>
              <a:rPr lang="en-US" sz="4000" dirty="0"/>
              <a:t>resource bundles, </a:t>
            </a:r>
            <a:r>
              <a:rPr lang="en-US" sz="4000" dirty="0">
                <a:solidFill>
                  <a:srgbClr val="FF0000"/>
                </a:solidFill>
              </a:rPr>
              <a:t>interceptors</a:t>
            </a:r>
            <a:r>
              <a:rPr lang="en-US" sz="4000" dirty="0"/>
              <a:t> and tag </a:t>
            </a:r>
            <a:r>
              <a:rPr lang="en-US" sz="4000" dirty="0">
                <a:solidFill>
                  <a:srgbClr val="FF0000"/>
                </a:solidFill>
              </a:rPr>
              <a:t>libraries</a:t>
            </a:r>
            <a:r>
              <a:rPr lang="en-US" sz="4000" dirty="0"/>
              <a:t> in the following places</a:t>
            </a:r>
          </a:p>
        </p:txBody>
      </p:sp>
    </p:spTree>
    <p:extLst>
      <p:ext uri="{BB962C8B-B14F-4D97-AF65-F5344CB8AC3E}">
        <p14:creationId xmlns:p14="http://schemas.microsoft.com/office/powerpoint/2010/main" val="2374501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b="1" dirty="0" smtClean="0"/>
          </a:p>
        </p:txBody>
      </p:sp>
      <p:sp>
        <p:nvSpPr>
          <p:cNvPr id="7" name="Rectangle 6"/>
          <p:cNvSpPr/>
          <p:nvPr/>
        </p:nvSpPr>
        <p:spPr>
          <a:xfrm>
            <a:off x="308264" y="228600"/>
            <a:ext cx="87630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/>
            <a:r>
              <a:rPr lang="en-US" sz="4000" b="1" dirty="0"/>
              <a:t>Internationalizing Struts </a:t>
            </a:r>
            <a:r>
              <a:rPr lang="en-US" sz="4000" b="1" dirty="0" smtClean="0"/>
              <a:t>Applications.</a:t>
            </a:r>
          </a:p>
          <a:p>
            <a:r>
              <a:rPr lang="en-US" sz="4000" dirty="0">
                <a:solidFill>
                  <a:srgbClr val="FF0000"/>
                </a:solidFill>
              </a:rPr>
              <a:t>The UI Tags</a:t>
            </a:r>
          </a:p>
          <a:p>
            <a:r>
              <a:rPr lang="en-US" sz="4000" dirty="0">
                <a:solidFill>
                  <a:srgbClr val="FF0000"/>
                </a:solidFill>
              </a:rPr>
              <a:t>Messages and Errors.</a:t>
            </a:r>
          </a:p>
          <a:p>
            <a:r>
              <a:rPr lang="en-US" sz="4000" dirty="0">
                <a:solidFill>
                  <a:srgbClr val="FF0000"/>
                </a:solidFill>
              </a:rPr>
              <a:t>Within action classes.</a:t>
            </a:r>
          </a:p>
        </p:txBody>
      </p:sp>
    </p:spTree>
    <p:extLst>
      <p:ext uri="{BB962C8B-B14F-4D97-AF65-F5344CB8AC3E}">
        <p14:creationId xmlns:p14="http://schemas.microsoft.com/office/powerpoint/2010/main" val="1208659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b="1" dirty="0" smtClean="0"/>
          </a:p>
        </p:txBody>
      </p:sp>
      <p:sp>
        <p:nvSpPr>
          <p:cNvPr id="7" name="Rectangle 6"/>
          <p:cNvSpPr/>
          <p:nvPr/>
        </p:nvSpPr>
        <p:spPr>
          <a:xfrm>
            <a:off x="308264" y="228600"/>
            <a:ext cx="876300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/>
            <a:r>
              <a:rPr lang="en-US" sz="4000" b="1" dirty="0"/>
              <a:t>Internationalizing Struts </a:t>
            </a:r>
            <a:r>
              <a:rPr lang="en-US" sz="4000" b="1" dirty="0" smtClean="0"/>
              <a:t>Applications.</a:t>
            </a:r>
          </a:p>
          <a:p>
            <a:r>
              <a:rPr lang="en-US" sz="4000" dirty="0"/>
              <a:t>Localization Example</a:t>
            </a:r>
          </a:p>
          <a:p>
            <a:r>
              <a:rPr lang="en-US" sz="4000" dirty="0"/>
              <a:t>Let us target to create</a:t>
            </a:r>
            <a:r>
              <a:rPr lang="en-US" sz="4000" dirty="0">
                <a:solidFill>
                  <a:srgbClr val="FF0000"/>
                </a:solidFill>
              </a:rPr>
              <a:t> </a:t>
            </a:r>
            <a:r>
              <a:rPr lang="en-US" sz="4000" b="1" dirty="0" err="1">
                <a:solidFill>
                  <a:srgbClr val="FF0000"/>
                </a:solidFill>
              </a:rPr>
              <a:t>index.jsp</a:t>
            </a:r>
            <a:r>
              <a:rPr lang="en-US" sz="4000" dirty="0"/>
              <a:t> from the previous chapter in </a:t>
            </a:r>
            <a:r>
              <a:rPr lang="en-US" sz="4000" dirty="0">
                <a:solidFill>
                  <a:srgbClr val="FF0000"/>
                </a:solidFill>
              </a:rPr>
              <a:t>multiple languages</a:t>
            </a:r>
            <a:r>
              <a:rPr lang="en-US" sz="4000" dirty="0"/>
              <a:t>. Same file would be written as follows −</a:t>
            </a:r>
          </a:p>
        </p:txBody>
      </p:sp>
    </p:spTree>
    <p:extLst>
      <p:ext uri="{BB962C8B-B14F-4D97-AF65-F5344CB8AC3E}">
        <p14:creationId xmlns:p14="http://schemas.microsoft.com/office/powerpoint/2010/main" val="636281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b="1" dirty="0" smtClean="0"/>
          </a:p>
        </p:txBody>
      </p:sp>
      <p:sp>
        <p:nvSpPr>
          <p:cNvPr id="7" name="Rectangle 6"/>
          <p:cNvSpPr/>
          <p:nvPr/>
        </p:nvSpPr>
        <p:spPr>
          <a:xfrm>
            <a:off x="308264" y="228600"/>
            <a:ext cx="8763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/>
            <a:r>
              <a:rPr lang="en-US" sz="4000" b="1" dirty="0"/>
              <a:t>Internationalizing Struts </a:t>
            </a:r>
            <a:r>
              <a:rPr lang="en-US" sz="4000" b="1" dirty="0" smtClean="0"/>
              <a:t>Applications.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166813"/>
            <a:ext cx="8458200" cy="5233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41685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b="1" dirty="0" smtClean="0"/>
          </a:p>
        </p:txBody>
      </p:sp>
      <p:sp>
        <p:nvSpPr>
          <p:cNvPr id="7" name="Rectangle 6"/>
          <p:cNvSpPr/>
          <p:nvPr/>
        </p:nvSpPr>
        <p:spPr>
          <a:xfrm>
            <a:off x="308264" y="228600"/>
            <a:ext cx="8763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/>
            <a:r>
              <a:rPr lang="en-US" sz="4000" b="1" dirty="0"/>
              <a:t>Internationalizing Struts </a:t>
            </a:r>
            <a:r>
              <a:rPr lang="en-US" sz="4000" b="1" dirty="0" smtClean="0"/>
              <a:t>Applications.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936486"/>
            <a:ext cx="8381999" cy="50071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42807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sz="8000" dirty="0">
                <a:solidFill>
                  <a:srgbClr val="FF0000"/>
                </a:solidFill>
              </a:rPr>
              <a:t>THANK YOU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72170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288</TotalTime>
  <Words>123</Words>
  <Application>Microsoft Office PowerPoint</Application>
  <PresentationFormat>On-screen Show (4:3)</PresentationFormat>
  <Paragraphs>42</Paragraphs>
  <Slides>8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DR.SNSRCAS, CBE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DR.SNSRCAS, CBE</dc:title>
  <dc:creator>DELL 2021</dc:creator>
  <cp:lastModifiedBy>DELL 2021</cp:lastModifiedBy>
  <cp:revision>51</cp:revision>
  <dcterms:created xsi:type="dcterms:W3CDTF">2006-08-16T00:00:00Z</dcterms:created>
  <dcterms:modified xsi:type="dcterms:W3CDTF">2022-11-06T15:01:02Z</dcterms:modified>
</cp:coreProperties>
</file>